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61" r:id="rId3"/>
    <p:sldId id="264" r:id="rId4"/>
    <p:sldId id="260" r:id="rId5"/>
    <p:sldId id="258" r:id="rId6"/>
    <p:sldId id="262"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7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5010" y="0"/>
            <a:ext cx="2971800" cy="457200"/>
          </a:xfrm>
          <a:prstGeom prst="rect">
            <a:avLst/>
          </a:prstGeom>
        </p:spPr>
        <p:txBody>
          <a:bodyPr vert="horz" lIns="91440" tIns="45720" rIns="91440" bIns="45720" rtlCol="0"/>
          <a:lstStyle>
            <a:lvl1pPr algn="r">
              <a:defRPr sz="1200"/>
            </a:lvl1pPr>
          </a:lstStyle>
          <a:p>
            <a:fld id="{8361DEB6-7B25-4B40-AE31-E3AB8C7574CC}" type="datetimeFigureOut">
              <a:rPr lang="en-US" smtClean="0"/>
              <a:t>7/9/2011</a:t>
            </a:fld>
            <a:endParaRPr lang="en-US"/>
          </a:p>
        </p:txBody>
      </p:sp>
      <p:sp>
        <p:nvSpPr>
          <p:cNvPr id="4" name="Footer Placeholder 3"/>
          <p:cNvSpPr>
            <a:spLocks noGrp="1"/>
          </p:cNvSpPr>
          <p:nvPr>
            <p:ph type="ftr" sz="quarter" idx="2"/>
          </p:nvPr>
        </p:nvSpPr>
        <p:spPr>
          <a:xfrm>
            <a:off x="0" y="8684684"/>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5010" y="8684684"/>
            <a:ext cx="2971800" cy="457200"/>
          </a:xfrm>
          <a:prstGeom prst="rect">
            <a:avLst/>
          </a:prstGeom>
        </p:spPr>
        <p:txBody>
          <a:bodyPr vert="horz" lIns="91440" tIns="45720" rIns="91440" bIns="45720" rtlCol="0" anchor="b"/>
          <a:lstStyle>
            <a:lvl1pPr algn="r">
              <a:defRPr sz="1200"/>
            </a:lvl1pPr>
          </a:lstStyle>
          <a:p>
            <a:fld id="{507BD119-5A68-4D64-9FBC-1E029AFA8AD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CDD229-F047-4782-9AB2-248197689B21}" type="datetimeFigureOut">
              <a:rPr lang="en-US" smtClean="0"/>
              <a:pPr/>
              <a:t>7/9/2011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C84B2E-2E1B-400F-AC0F-3AA2510B10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google.com/psearch?hl=en"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books.google.com/books?hl=en"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dwords.google.com/um/StartNewLogin?service=adwords&amp;hl=en&amp;ltmpl=regionala&amp;sourceid=awo&amp;subid=ww-et-corp-jr1" TargetMode="External"/><Relationship Id="rId7" Type="http://schemas.openxmlformats.org/officeDocument/2006/relationships/hyperlink" Target="http://www.google.com/intl/en/analytics"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google.com/adsense?hl=en&amp;sourceid=aso&amp;subid=ww-en-et-ET211_GCorporate_AdsTab&amp;medium=et" TargetMode="External"/><Relationship Id="rId5" Type="http://schemas.openxmlformats.org/officeDocument/2006/relationships/hyperlink" Target="http://www.google.com/doubleclick/" TargetMode="External"/><Relationship Id="rId4" Type="http://schemas.openxmlformats.org/officeDocument/2006/relationships/hyperlink" Target="http://www.google.com/adwords/displaynetwork/"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google.com/apps/index.html#utm_campaign=en&amp;utm_source=gcorp-en-et-na-us&amp;utm_medium=et" TargetMode="External"/><Relationship Id="rId7" Type="http://schemas.openxmlformats.org/officeDocument/2006/relationships/hyperlink" Target="http://www.google.com/apps/intl/en/business/index.html"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docs.google.com/" TargetMode="External"/><Relationship Id="rId5" Type="http://schemas.openxmlformats.org/officeDocument/2006/relationships/hyperlink" Target="http://www.google.com/calendar/render?hl=en" TargetMode="External"/><Relationship Id="rId4" Type="http://schemas.openxmlformats.org/officeDocument/2006/relationships/hyperlink" Target="http://www.gmail.com/mail?hl=en" TargetMode="Externa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www.youtube.com/" TargetMode="External"/><Relationship Id="rId3" Type="http://schemas.openxmlformats.org/officeDocument/2006/relationships/hyperlink" Target="http://www.google.com/chrome?hl=en" TargetMode="External"/><Relationship Id="rId7" Type="http://schemas.openxmlformats.org/officeDocument/2006/relationships/hyperlink" Target="http://www.android.com/"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www.openhandsetalliance.com/" TargetMode="External"/><Relationship Id="rId5" Type="http://schemas.openxmlformats.org/officeDocument/2006/relationships/hyperlink" Target="http://www.google.com/intl/en/mobile/mail/" TargetMode="External"/><Relationship Id="rId4" Type="http://schemas.openxmlformats.org/officeDocument/2006/relationships/hyperlink" Target="http://www.google.com/intl/en/mobile/maps/" TargetMode="External"/><Relationship Id="rId9" Type="http://schemas.openxmlformats.org/officeDocument/2006/relationships/hyperlink" Target="http://www.google.com/intl/en/option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FC84B2E-2E1B-400F-AC0F-3AA2510B1013}"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you visit www.google.com or one of more than 180 other Google domains, you can find information in many different languages, check stock quotes and sports scores, find news headlines and look up the address of your local post office or grocery store. You can also find images, videos, maps, patents and much more. With universal search technology, you may see all of these items combined in one result page for your query, and services such as </a:t>
            </a:r>
            <a:r>
              <a:rPr lang="en-US" dirty="0" smtClean="0">
                <a:hlinkClick r:id="rId3"/>
              </a:rPr>
              <a:t>personalized search</a:t>
            </a:r>
            <a:r>
              <a:rPr lang="en-US" dirty="0" smtClean="0"/>
              <a:t> help you find even more information tailored to your interests. We’re also working to digitize some of the world’s information that until recently hasn’t been online, like </a:t>
            </a:r>
            <a:r>
              <a:rPr lang="en-US" dirty="0" smtClean="0">
                <a:hlinkClick r:id="rId4"/>
              </a:rPr>
              <a:t>books</a:t>
            </a:r>
            <a:r>
              <a:rPr lang="en-US" dirty="0" smtClean="0"/>
              <a:t>.</a:t>
            </a:r>
          </a:p>
          <a:p>
            <a:endParaRPr lang="en-US" dirty="0"/>
          </a:p>
        </p:txBody>
      </p:sp>
      <p:sp>
        <p:nvSpPr>
          <p:cNvPr id="4" name="Slide Number Placeholder 3"/>
          <p:cNvSpPr>
            <a:spLocks noGrp="1"/>
          </p:cNvSpPr>
          <p:nvPr>
            <p:ph type="sldNum" sz="quarter" idx="10"/>
          </p:nvPr>
        </p:nvSpPr>
        <p:spPr/>
        <p:txBody>
          <a:bodyPr/>
          <a:lstStyle/>
          <a:p>
            <a:fld id="{4FC84B2E-2E1B-400F-AC0F-3AA2510B101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FC84B2E-2E1B-400F-AC0F-3AA2510B101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Google was founded, one key innovation was </a:t>
            </a:r>
            <a:r>
              <a:rPr lang="en-US" dirty="0" err="1" smtClean="0"/>
              <a:t>PageRank</a:t>
            </a:r>
            <a:r>
              <a:rPr lang="en-US" dirty="0" smtClean="0"/>
              <a:t>, a technology that determined the “importance” of a webpage by looking at what other pages link to it, as well as other data. Today we use more than 200 signals, including </a:t>
            </a:r>
            <a:r>
              <a:rPr lang="en-US" dirty="0" err="1" smtClean="0"/>
              <a:t>PageRank</a:t>
            </a:r>
            <a:r>
              <a:rPr lang="en-US" dirty="0" smtClean="0"/>
              <a:t>, to order websites, and we update these algorithms on a weekly basis. For example, we offer personalized search results based on your web history and location.</a:t>
            </a:r>
          </a:p>
          <a:p>
            <a:endParaRPr lang="en-US" dirty="0"/>
          </a:p>
        </p:txBody>
      </p:sp>
      <p:sp>
        <p:nvSpPr>
          <p:cNvPr id="4" name="Slide Number Placeholder 3"/>
          <p:cNvSpPr>
            <a:spLocks noGrp="1"/>
          </p:cNvSpPr>
          <p:nvPr>
            <p:ph type="sldNum" sz="quarter" idx="10"/>
          </p:nvPr>
        </p:nvSpPr>
        <p:spPr/>
        <p:txBody>
          <a:bodyPr/>
          <a:lstStyle/>
          <a:p>
            <a:fld id="{4FC84B2E-2E1B-400F-AC0F-3AA2510B101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Google generates the majority of our revenue by offering advertisers measurable, cost-effective and highly relevant advertising. Our goal is for the ads you see on Google to be as useful to you as they are to the advertisers—so that they can be a valuable form of information in their own right.</a:t>
            </a:r>
          </a:p>
          <a:p>
            <a:r>
              <a:rPr lang="en-US" dirty="0" smtClean="0"/>
              <a:t>We distinguish ads from search results or other content on a page by labeling them as “sponsored links” or “Ads by Google.” We don‘t sell ad placement in our search results, nor do we allow people to pay for a higher ranking there.</a:t>
            </a:r>
          </a:p>
          <a:p>
            <a:r>
              <a:rPr lang="en-US" dirty="0" smtClean="0"/>
              <a:t>Hundreds of thousands of advertisers use </a:t>
            </a:r>
            <a:r>
              <a:rPr lang="en-US" dirty="0" smtClean="0">
                <a:hlinkClick r:id="rId3"/>
              </a:rPr>
              <a:t>Google </a:t>
            </a:r>
            <a:r>
              <a:rPr lang="en-US" dirty="0" err="1" smtClean="0">
                <a:hlinkClick r:id="rId3"/>
              </a:rPr>
              <a:t>AdWords</a:t>
            </a:r>
            <a:r>
              <a:rPr lang="en-US" dirty="0" smtClean="0"/>
              <a:t> and our other services including mobile advertising and display advertising on the </a:t>
            </a:r>
            <a:r>
              <a:rPr lang="en-US" dirty="0" smtClean="0">
                <a:hlinkClick r:id="rId4"/>
              </a:rPr>
              <a:t>Google Display Network</a:t>
            </a:r>
            <a:r>
              <a:rPr lang="en-US" dirty="0" smtClean="0"/>
              <a:t> and using our </a:t>
            </a:r>
            <a:r>
              <a:rPr lang="en-US" dirty="0" err="1" smtClean="0">
                <a:hlinkClick r:id="rId5"/>
              </a:rPr>
              <a:t>DoubleClick</a:t>
            </a:r>
            <a:r>
              <a:rPr lang="en-US" dirty="0" smtClean="0"/>
              <a:t> technology. Many hundreds of thousands of publisher partners, large and small, take advantage of tools like </a:t>
            </a:r>
            <a:r>
              <a:rPr lang="en-US" dirty="0" smtClean="0">
                <a:hlinkClick r:id="rId6"/>
              </a:rPr>
              <a:t>Google </a:t>
            </a:r>
            <a:r>
              <a:rPr lang="en-US" dirty="0" err="1" smtClean="0">
                <a:hlinkClick r:id="rId6"/>
              </a:rPr>
              <a:t>AdSense</a:t>
            </a:r>
            <a:r>
              <a:rPr lang="en-US" dirty="0" smtClean="0"/>
              <a:t> to generate revenue from their content. To help marketers to analyze their campaigns so that they are more efficient and effective, we offer measurement tools like </a:t>
            </a:r>
            <a:r>
              <a:rPr lang="en-US" dirty="0" smtClean="0">
                <a:hlinkClick r:id="rId7"/>
              </a:rPr>
              <a:t>Google Analytics</a:t>
            </a:r>
            <a:r>
              <a:rPr lang="en-US" dirty="0" smtClean="0"/>
              <a:t>.</a:t>
            </a:r>
          </a:p>
          <a:p>
            <a:endParaRPr lang="en-US" dirty="0"/>
          </a:p>
        </p:txBody>
      </p:sp>
      <p:sp>
        <p:nvSpPr>
          <p:cNvPr id="4" name="Slide Number Placeholder 3"/>
          <p:cNvSpPr>
            <a:spLocks noGrp="1"/>
          </p:cNvSpPr>
          <p:nvPr>
            <p:ph type="sldNum" sz="quarter" idx="10"/>
          </p:nvPr>
        </p:nvSpPr>
        <p:spPr/>
        <p:txBody>
          <a:bodyPr/>
          <a:lstStyle/>
          <a:p>
            <a:fld id="{4FC84B2E-2E1B-400F-AC0F-3AA2510B101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Personalized page and history helps break down personal searches.</a:t>
            </a:r>
            <a:endParaRPr lang="en-US" dirty="0"/>
          </a:p>
        </p:txBody>
      </p:sp>
      <p:sp>
        <p:nvSpPr>
          <p:cNvPr id="4" name="Slide Number Placeholder 3"/>
          <p:cNvSpPr>
            <a:spLocks noGrp="1"/>
          </p:cNvSpPr>
          <p:nvPr>
            <p:ph type="sldNum" sz="quarter" idx="10"/>
          </p:nvPr>
        </p:nvSpPr>
        <p:spPr/>
        <p:txBody>
          <a:bodyPr/>
          <a:lstStyle/>
          <a:p>
            <a:fld id="{4FC84B2E-2E1B-400F-AC0F-3AA2510B101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Web applications (“</a:t>
            </a:r>
            <a:r>
              <a:rPr lang="en-US" dirty="0" smtClean="0">
                <a:hlinkClick r:id="rId3"/>
              </a:rPr>
              <a:t>apps</a:t>
            </a:r>
            <a:r>
              <a:rPr lang="en-US" dirty="0" smtClean="0"/>
              <a:t>”) make it simpler for people to share information and get things done together. </a:t>
            </a:r>
            <a:r>
              <a:rPr lang="en-US" dirty="0" smtClean="0">
                <a:hlinkClick r:id="rId4"/>
              </a:rPr>
              <a:t>Gmail</a:t>
            </a:r>
            <a:r>
              <a:rPr lang="en-US" dirty="0" smtClean="0"/>
              <a:t>, </a:t>
            </a:r>
            <a:r>
              <a:rPr lang="en-US" dirty="0" smtClean="0">
                <a:hlinkClick r:id="rId5"/>
              </a:rPr>
              <a:t>Google Calendar</a:t>
            </a:r>
            <a:r>
              <a:rPr lang="en-US" dirty="0" smtClean="0"/>
              <a:t> and </a:t>
            </a:r>
            <a:r>
              <a:rPr lang="en-US" dirty="0" smtClean="0">
                <a:hlinkClick r:id="rId6"/>
              </a:rPr>
              <a:t>Google Docs</a:t>
            </a:r>
            <a:r>
              <a:rPr lang="en-US" dirty="0" smtClean="0"/>
              <a:t> help people communicate and collaborate more easily, whether planning a wedding or building a business itinerary. We designed </a:t>
            </a:r>
            <a:r>
              <a:rPr lang="en-US" dirty="0" smtClean="0">
                <a:hlinkClick r:id="rId7"/>
              </a:rPr>
              <a:t>Google Apps</a:t>
            </a:r>
            <a:r>
              <a:rPr lang="en-US" dirty="0" smtClean="0"/>
              <a:t>, the business version of these tools, to be powerful enough for large enterprises (we use it across all of our company, in fact) but simple enough for mom-and-pop businesses too.</a:t>
            </a:r>
          </a:p>
          <a:p>
            <a:r>
              <a:rPr lang="en-US" dirty="0" smtClean="0"/>
              <a:t>With apps, your information is stored securely online, “in the cloud,” accessible from any device with a web connection. Because it lives online, it’s easy to share documents with a group of collaborators, and everyone can work on the same material at the same time, from different locations. And instead of </a:t>
            </a:r>
            <a:r>
              <a:rPr lang="en-US" dirty="0" err="1" smtClean="0"/>
              <a:t>of</a:t>
            </a:r>
            <a:r>
              <a:rPr lang="en-US" dirty="0" smtClean="0"/>
              <a:t> having to maintain your software, you’ll always have the latest version of the app so you can focus on your work.</a:t>
            </a:r>
          </a:p>
          <a:p>
            <a:r>
              <a:rPr lang="en-US" dirty="0" smtClean="0"/>
              <a:t>Finally, we firmly believe that on the web, your data belongs to you, and that it should be portable: when you use Google Apps, you can export all of your mail, documents, photos or calendar entries whenever you like.</a:t>
            </a:r>
          </a:p>
          <a:p>
            <a:endParaRPr lang="en-US" dirty="0"/>
          </a:p>
        </p:txBody>
      </p:sp>
      <p:sp>
        <p:nvSpPr>
          <p:cNvPr id="4" name="Slide Number Placeholder 3"/>
          <p:cNvSpPr>
            <a:spLocks noGrp="1"/>
          </p:cNvSpPr>
          <p:nvPr>
            <p:ph type="sldNum" sz="quarter" idx="10"/>
          </p:nvPr>
        </p:nvSpPr>
        <p:spPr/>
        <p:txBody>
          <a:bodyPr/>
          <a:lstStyle/>
          <a:p>
            <a:fld id="{4FC84B2E-2E1B-400F-AC0F-3AA2510B101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 that whenever you search the web you want it to be as fast as possible, with all your favorite websites at your fingertips, so we offer software like </a:t>
            </a:r>
            <a:r>
              <a:rPr lang="en-US" dirty="0" smtClean="0">
                <a:hlinkClick r:id="rId3"/>
              </a:rPr>
              <a:t>Google Chrome</a:t>
            </a:r>
            <a:r>
              <a:rPr lang="en-US" dirty="0" smtClean="0"/>
              <a:t> to help you browse the web quickly and easily. And because should be able to access all of Google’s services wherever you are—even if you don‘t have a computer nearby—we make it easy for you to use your favorite Google products, like </a:t>
            </a:r>
            <a:r>
              <a:rPr lang="en-US" dirty="0" smtClean="0">
                <a:hlinkClick r:id="rId4"/>
              </a:rPr>
              <a:t>Google Maps</a:t>
            </a:r>
            <a:r>
              <a:rPr lang="en-US" dirty="0" smtClean="0"/>
              <a:t> or </a:t>
            </a:r>
            <a:r>
              <a:rPr lang="en-US" dirty="0" smtClean="0">
                <a:hlinkClick r:id="rId5"/>
              </a:rPr>
              <a:t>Gmail</a:t>
            </a:r>
            <a:r>
              <a:rPr lang="en-US" dirty="0" smtClean="0"/>
              <a:t>, right from your phone.</a:t>
            </a:r>
          </a:p>
          <a:p>
            <a:r>
              <a:rPr lang="en-US" dirty="0" smtClean="0"/>
              <a:t>We’re also working to drive innovation so that more people can use better and cheaper mobile devices to access the Internet. With the </a:t>
            </a:r>
            <a:r>
              <a:rPr lang="en-US" dirty="0" smtClean="0">
                <a:hlinkClick r:id="rId6"/>
              </a:rPr>
              <a:t>Open Handset Alliance</a:t>
            </a:r>
            <a:r>
              <a:rPr lang="en-US" dirty="0" smtClean="0"/>
              <a:t>, we developed </a:t>
            </a:r>
            <a:r>
              <a:rPr lang="en-US" dirty="0" smtClean="0">
                <a:hlinkClick r:id="rId7"/>
              </a:rPr>
              <a:t>Android</a:t>
            </a:r>
            <a:r>
              <a:rPr lang="en-US" dirty="0" smtClean="0"/>
              <a:t>, the world’s first fully open platform that any mobile developer can use and any hardware manufacturer can install on a device.</a:t>
            </a:r>
          </a:p>
          <a:p>
            <a:r>
              <a:rPr lang="en-US" dirty="0" smtClean="0"/>
              <a:t>In 2006, we acquired </a:t>
            </a:r>
            <a:r>
              <a:rPr lang="en-US" dirty="0" smtClean="0">
                <a:hlinkClick r:id="rId8"/>
              </a:rPr>
              <a:t>YouTube</a:t>
            </a:r>
            <a:r>
              <a:rPr lang="en-US" dirty="0" smtClean="0"/>
              <a:t>, which lets billions of people discover, watch and share original videos as well as professional content. Content creators and advertisers large and small can share in revenue generated by their viewers and fans. Every day on YouTube, people around the globe connect, inform and inspire others through video.</a:t>
            </a:r>
          </a:p>
          <a:p>
            <a:r>
              <a:rPr lang="en-US" dirty="0" smtClean="0"/>
              <a:t>This is just a glimpse of what we do. Find out about all of Google’s services on this </a:t>
            </a:r>
            <a:r>
              <a:rPr lang="en-US" dirty="0" smtClean="0">
                <a:hlinkClick r:id="rId9"/>
              </a:rPr>
              <a:t>more</a:t>
            </a:r>
            <a:r>
              <a:rPr lang="en-US" dirty="0" smtClean="0"/>
              <a:t> page.</a:t>
            </a:r>
          </a:p>
          <a:p>
            <a:endParaRPr lang="en-US" dirty="0"/>
          </a:p>
        </p:txBody>
      </p:sp>
      <p:sp>
        <p:nvSpPr>
          <p:cNvPr id="4" name="Slide Number Placeholder 3"/>
          <p:cNvSpPr>
            <a:spLocks noGrp="1"/>
          </p:cNvSpPr>
          <p:nvPr>
            <p:ph type="sldNum" sz="quarter" idx="10"/>
          </p:nvPr>
        </p:nvSpPr>
        <p:spPr/>
        <p:txBody>
          <a:bodyPr/>
          <a:lstStyle/>
          <a:p>
            <a:fld id="{4FC84B2E-2E1B-400F-AC0F-3AA2510B1013}"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7DC771-0671-442F-8F18-9FEB4FE396ED}"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DC771-0671-442F-8F18-9FEB4FE396ED}"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DC771-0671-442F-8F18-9FEB4FE396ED}"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DC771-0671-442F-8F18-9FEB4FE396ED}"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7DC771-0671-442F-8F18-9FEB4FE396ED}"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7DC771-0671-442F-8F18-9FEB4FE396ED}" type="datetimeFigureOut">
              <a:rPr lang="en-US" smtClean="0"/>
              <a:pPr/>
              <a:t>7/9/2011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7DC771-0671-442F-8F18-9FEB4FE396ED}" type="datetimeFigureOut">
              <a:rPr lang="en-US" smtClean="0"/>
              <a:pPr/>
              <a:t>7/9/2011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7DC771-0671-442F-8F18-9FEB4FE396ED}" type="datetimeFigureOut">
              <a:rPr lang="en-US" smtClean="0"/>
              <a:pPr/>
              <a:t>7/9/2011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DC771-0671-442F-8F18-9FEB4FE396ED}" type="datetimeFigureOut">
              <a:rPr lang="en-US" smtClean="0"/>
              <a:pPr/>
              <a:t>7/9/2011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7DC771-0671-442F-8F18-9FEB4FE396ED}" type="datetimeFigureOut">
              <a:rPr lang="en-US" smtClean="0"/>
              <a:pPr/>
              <a:t>7/9/2011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7DC771-0671-442F-8F18-9FEB4FE396ED}" type="datetimeFigureOut">
              <a:rPr lang="en-US" smtClean="0"/>
              <a:pPr/>
              <a:t>7/9/2011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176FF0-6518-4139-BECD-F64CDDCCA1F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DC771-0671-442F-8F18-9FEB4FE396ED}" type="datetimeFigureOut">
              <a:rPr lang="en-US" smtClean="0"/>
              <a:pPr/>
              <a:t>7/9/2011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176FF0-6518-4139-BECD-F64CDDCCA1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google.com/intl/en/about/corporate/company/execs.html#larry"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www.google.com/search?q=%221+followed+by+100+zeroes%22&amp;hl=en" TargetMode="External"/><Relationship Id="rId4" Type="http://schemas.openxmlformats.org/officeDocument/2006/relationships/hyperlink" Target="http://www.google.com/intl/en/about/corporate/company/execs.html#serge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youtu.be/doHnLiAzQ5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oogle-1.jpg"/>
          <p:cNvPicPr>
            <a:picLocks noChangeAspect="1"/>
          </p:cNvPicPr>
          <p:nvPr/>
        </p:nvPicPr>
        <p:blipFill>
          <a:blip r:embed="rId3" cstate="print"/>
          <a:stretch>
            <a:fillRect/>
          </a:stretch>
        </p:blipFill>
        <p:spPr>
          <a:xfrm>
            <a:off x="0" y="0"/>
            <a:ext cx="9144000" cy="6858000"/>
          </a:xfrm>
          <a:prstGeom prst="rect">
            <a:avLst/>
          </a:prstGeom>
        </p:spPr>
      </p:pic>
      <p:sp>
        <p:nvSpPr>
          <p:cNvPr id="2" name="Title 1"/>
          <p:cNvSpPr>
            <a:spLocks noGrp="1"/>
          </p:cNvSpPr>
          <p:nvPr>
            <p:ph type="ctrTitle"/>
          </p:nvPr>
        </p:nvSpPr>
        <p:spPr/>
        <p:txBody>
          <a:bodyPr/>
          <a:lstStyle/>
          <a:p>
            <a:r>
              <a:rPr lang="en-US" dirty="0" smtClean="0"/>
              <a:t>	</a:t>
            </a:r>
            <a:endParaRPr lang="en-US" dirty="0"/>
          </a:p>
        </p:txBody>
      </p:sp>
      <p:sp>
        <p:nvSpPr>
          <p:cNvPr id="5" name="Rectangle 4"/>
          <p:cNvSpPr/>
          <p:nvPr/>
        </p:nvSpPr>
        <p:spPr>
          <a:xfrm>
            <a:off x="2667000" y="3886200"/>
            <a:ext cx="3810000" cy="1676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p:txBody>
          <a:bodyPr>
            <a:normAutofit fontScale="85000" lnSpcReduction="20000"/>
          </a:bodyPr>
          <a:lstStyle/>
          <a:p>
            <a:r>
              <a:rPr lang="en-US" b="1" dirty="0" smtClean="0">
                <a:solidFill>
                  <a:schemeClr val="tx1"/>
                </a:solidFill>
              </a:rPr>
              <a:t>Presented by Kelly Coburn</a:t>
            </a:r>
          </a:p>
          <a:p>
            <a:r>
              <a:rPr lang="en-US" b="1" dirty="0" smtClean="0">
                <a:solidFill>
                  <a:schemeClr val="tx1"/>
                </a:solidFill>
              </a:rPr>
              <a:t>July 9, 2011</a:t>
            </a:r>
          </a:p>
          <a:p>
            <a:r>
              <a:rPr lang="en-US" b="1" dirty="0" smtClean="0">
                <a:solidFill>
                  <a:schemeClr val="tx1"/>
                </a:solidFill>
              </a:rPr>
              <a:t>Information Literacy</a:t>
            </a:r>
          </a:p>
          <a:p>
            <a:r>
              <a:rPr lang="en-US" b="1" dirty="0" smtClean="0">
                <a:solidFill>
                  <a:schemeClr val="tx1"/>
                </a:solidFill>
              </a:rPr>
              <a:t>Professor Veronica Harris</a:t>
            </a:r>
          </a:p>
          <a:p>
            <a:endParaRPr lang="en-US"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0070C0"/>
                </a:solidFill>
              </a:rPr>
              <a:t>G</a:t>
            </a:r>
            <a:r>
              <a:rPr lang="en-US" sz="5400" dirty="0" smtClean="0">
                <a:solidFill>
                  <a:srgbClr val="FF0000"/>
                </a:solidFill>
              </a:rPr>
              <a:t>o</a:t>
            </a:r>
            <a:r>
              <a:rPr lang="en-US" sz="5400" dirty="0" smtClean="0">
                <a:solidFill>
                  <a:srgbClr val="FFFF00"/>
                </a:solidFill>
              </a:rPr>
              <a:t>o</a:t>
            </a:r>
            <a:r>
              <a:rPr lang="en-US" sz="5400" dirty="0" smtClean="0">
                <a:solidFill>
                  <a:srgbClr val="0070C0"/>
                </a:solidFill>
              </a:rPr>
              <a:t>g</a:t>
            </a:r>
            <a:r>
              <a:rPr lang="en-US" sz="5400" dirty="0" smtClean="0">
                <a:solidFill>
                  <a:srgbClr val="00B050"/>
                </a:solidFill>
              </a:rPr>
              <a:t>l</a:t>
            </a:r>
            <a:r>
              <a:rPr lang="en-US" sz="5400" dirty="0" smtClean="0">
                <a:solidFill>
                  <a:srgbClr val="FF0000"/>
                </a:solidFill>
              </a:rPr>
              <a:t>e</a:t>
            </a:r>
            <a:r>
              <a:rPr lang="en-US" sz="5400" dirty="0" smtClean="0"/>
              <a:t> In A Nutshell</a:t>
            </a:r>
            <a:endParaRPr lang="en-US" sz="5400" dirty="0"/>
          </a:p>
        </p:txBody>
      </p:sp>
      <p:sp>
        <p:nvSpPr>
          <p:cNvPr id="3" name="Content Placeholder 2"/>
          <p:cNvSpPr>
            <a:spLocks noGrp="1"/>
          </p:cNvSpPr>
          <p:nvPr>
            <p:ph idx="1"/>
          </p:nvPr>
        </p:nvSpPr>
        <p:spPr/>
        <p:txBody>
          <a:bodyPr>
            <a:normAutofit fontScale="70000" lnSpcReduction="20000"/>
          </a:bodyPr>
          <a:lstStyle/>
          <a:p>
            <a:r>
              <a:rPr lang="en-US" b="1" dirty="0" smtClean="0"/>
              <a:t>Founded</a:t>
            </a:r>
            <a:r>
              <a:rPr lang="en-US" dirty="0" smtClean="0"/>
              <a:t/>
            </a:r>
            <a:br>
              <a:rPr lang="en-US" dirty="0" smtClean="0"/>
            </a:br>
            <a:r>
              <a:rPr lang="en-US" dirty="0" smtClean="0"/>
              <a:t>1998</a:t>
            </a:r>
          </a:p>
          <a:p>
            <a:r>
              <a:rPr lang="en-US" b="1" dirty="0" smtClean="0"/>
              <a:t>Founders</a:t>
            </a:r>
            <a:r>
              <a:rPr lang="en-US" dirty="0" smtClean="0"/>
              <a:t/>
            </a:r>
            <a:br>
              <a:rPr lang="en-US" dirty="0" smtClean="0"/>
            </a:br>
            <a:r>
              <a:rPr lang="en-US" dirty="0" smtClean="0">
                <a:hlinkClick r:id="rId3"/>
              </a:rPr>
              <a:t>Larry Page</a:t>
            </a:r>
            <a:r>
              <a:rPr lang="en-US" dirty="0" smtClean="0"/>
              <a:t> and </a:t>
            </a:r>
            <a:r>
              <a:rPr lang="en-US" dirty="0" smtClean="0">
                <a:hlinkClick r:id="rId4"/>
              </a:rPr>
              <a:t>Sergey </a:t>
            </a:r>
            <a:r>
              <a:rPr lang="en-US" dirty="0" err="1" smtClean="0">
                <a:hlinkClick r:id="rId4"/>
              </a:rPr>
              <a:t>Brin</a:t>
            </a:r>
            <a:endParaRPr lang="en-US" dirty="0" smtClean="0"/>
          </a:p>
          <a:p>
            <a:r>
              <a:rPr lang="en-US" dirty="0" smtClean="0"/>
              <a:t>Founders Larry Page and Sergey </a:t>
            </a:r>
            <a:r>
              <a:rPr lang="en-US" dirty="0" err="1" smtClean="0"/>
              <a:t>Brin</a:t>
            </a:r>
            <a:r>
              <a:rPr lang="en-US" dirty="0" smtClean="0"/>
              <a:t> named the search engine they built “Google,” a play on the word “googol,” the mathematical term for a </a:t>
            </a:r>
            <a:r>
              <a:rPr lang="en-US" dirty="0" smtClean="0">
                <a:hlinkClick r:id="rId5"/>
              </a:rPr>
              <a:t>1 followed by 100 zeros</a:t>
            </a:r>
            <a:r>
              <a:rPr lang="en-US" dirty="0" smtClean="0"/>
              <a:t>. The name reflects the immense volume of information that exists, and the scope of Google’s mission: to organize the world’s information and make it universally accessible and useful.</a:t>
            </a:r>
          </a:p>
          <a:p>
            <a:r>
              <a:rPr lang="en-US" b="1" dirty="0" smtClean="0"/>
              <a:t>Headquarters</a:t>
            </a:r>
            <a:r>
              <a:rPr lang="en-US" dirty="0" smtClean="0"/>
              <a:t/>
            </a:r>
            <a:br>
              <a:rPr lang="en-US" dirty="0" smtClean="0"/>
            </a:br>
            <a:r>
              <a:rPr lang="en-US" dirty="0" smtClean="0"/>
              <a:t>1600 Amphitheatre Parkway</a:t>
            </a:r>
            <a:br>
              <a:rPr lang="en-US" dirty="0" smtClean="0"/>
            </a:br>
            <a:r>
              <a:rPr lang="en-US" dirty="0" smtClean="0"/>
              <a:t>Mountain View</a:t>
            </a:r>
            <a:br>
              <a:rPr lang="en-US" dirty="0" smtClean="0"/>
            </a:br>
            <a:r>
              <a:rPr lang="en-US" dirty="0" smtClean="0"/>
              <a:t>CA 94043</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err="1" smtClean="0">
                <a:solidFill>
                  <a:srgbClr val="0070C0"/>
                </a:solidFill>
              </a:rPr>
              <a:t>G</a:t>
            </a:r>
            <a:r>
              <a:rPr lang="en-US" sz="5400" dirty="0" err="1" smtClean="0">
                <a:solidFill>
                  <a:srgbClr val="FF0000"/>
                </a:solidFill>
              </a:rPr>
              <a:t>o</a:t>
            </a:r>
            <a:r>
              <a:rPr lang="en-US" sz="5400" dirty="0" err="1" smtClean="0">
                <a:solidFill>
                  <a:srgbClr val="FFFF00"/>
                </a:solidFill>
              </a:rPr>
              <a:t>o</a:t>
            </a:r>
            <a:r>
              <a:rPr lang="en-US" sz="5400" dirty="0" err="1" smtClean="0">
                <a:solidFill>
                  <a:srgbClr val="0070C0"/>
                </a:solidFill>
              </a:rPr>
              <a:t>g</a:t>
            </a:r>
            <a:r>
              <a:rPr lang="en-US" sz="5400" dirty="0" err="1" smtClean="0">
                <a:solidFill>
                  <a:srgbClr val="00B050"/>
                </a:solidFill>
              </a:rPr>
              <a:t>l</a:t>
            </a:r>
            <a:r>
              <a:rPr lang="en-US" sz="5400" dirty="0" err="1" smtClean="0">
                <a:solidFill>
                  <a:srgbClr val="FF0000"/>
                </a:solidFill>
              </a:rPr>
              <a:t>e</a:t>
            </a:r>
            <a:r>
              <a:rPr lang="en-US" sz="5400" dirty="0" err="1" smtClean="0"/>
              <a:t>plex</a:t>
            </a:r>
            <a:endParaRPr lang="en-US" sz="5400" dirty="0"/>
          </a:p>
        </p:txBody>
      </p:sp>
      <p:sp>
        <p:nvSpPr>
          <p:cNvPr id="3" name="Content Placeholder 2"/>
          <p:cNvSpPr>
            <a:spLocks noGrp="1"/>
          </p:cNvSpPr>
          <p:nvPr>
            <p:ph sz="half" idx="1"/>
          </p:nvPr>
        </p:nvSpPr>
        <p:spPr/>
        <p:txBody>
          <a:bodyPr>
            <a:noAutofit/>
          </a:bodyPr>
          <a:lstStyle/>
          <a:p>
            <a:r>
              <a:rPr lang="en-US" sz="1800" dirty="0" err="1" smtClean="0"/>
              <a:t>Googlers</a:t>
            </a:r>
            <a:r>
              <a:rPr lang="en-US" sz="1800" dirty="0" smtClean="0"/>
              <a:t> sharing cubes, yurts and huddle rooms – and very few solo offices.</a:t>
            </a:r>
          </a:p>
          <a:p>
            <a:r>
              <a:rPr lang="en-US" sz="1800" dirty="0" smtClean="0"/>
              <a:t>Laptops everywhere </a:t>
            </a:r>
          </a:p>
          <a:p>
            <a:r>
              <a:rPr lang="en-US" sz="1800" dirty="0" smtClean="0"/>
              <a:t>Foosball, pool tables, volleyball courts, assorted video games, pianos, ping pong tables, and gyms that offer yoga and dance classes.</a:t>
            </a:r>
          </a:p>
          <a:p>
            <a:r>
              <a:rPr lang="en-US" sz="1800" dirty="0" smtClean="0"/>
              <a:t>Grassroots employee groups for all interests, like meditation, film, wine tasting and salsa dancing.</a:t>
            </a:r>
          </a:p>
          <a:p>
            <a:r>
              <a:rPr lang="en-US" sz="1800" dirty="0" smtClean="0"/>
              <a:t>Healthy lunches and dinners for all staff at a variety of cafés.</a:t>
            </a:r>
          </a:p>
          <a:p>
            <a:r>
              <a:rPr lang="en-US" sz="1800" dirty="0" smtClean="0"/>
              <a:t>Break rooms packed with a variety of snacks and drinks to keep </a:t>
            </a:r>
            <a:r>
              <a:rPr lang="en-US" sz="1800" dirty="0" err="1" smtClean="0"/>
              <a:t>Googlers</a:t>
            </a:r>
            <a:r>
              <a:rPr lang="en-US" sz="1800" dirty="0" smtClean="0"/>
              <a:t> going.</a:t>
            </a:r>
          </a:p>
          <a:p>
            <a:endParaRPr lang="en-US" sz="1800" dirty="0"/>
          </a:p>
        </p:txBody>
      </p:sp>
      <p:pic>
        <p:nvPicPr>
          <p:cNvPr id="5" name="Content Placeholder 4" descr="google-office-aquariums-2.jpg"/>
          <p:cNvPicPr>
            <a:picLocks noGrp="1" noChangeAspect="1"/>
          </p:cNvPicPr>
          <p:nvPr>
            <p:ph sz="half" idx="2"/>
          </p:nvPr>
        </p:nvPicPr>
        <p:blipFill>
          <a:blip r:embed="rId3" cstate="print"/>
          <a:stretch>
            <a:fillRect/>
          </a:stretch>
        </p:blipFill>
        <p:spPr>
          <a:xfrm>
            <a:off x="4648200" y="1676400"/>
            <a:ext cx="4038600" cy="3505200"/>
          </a:xfrm>
        </p:spPr>
      </p:pic>
      <p:sp>
        <p:nvSpPr>
          <p:cNvPr id="6" name="Rectangle 5"/>
          <p:cNvSpPr/>
          <p:nvPr/>
        </p:nvSpPr>
        <p:spPr>
          <a:xfrm>
            <a:off x="4648200" y="5181600"/>
            <a:ext cx="3886200" cy="1754326"/>
          </a:xfrm>
          <a:prstGeom prst="rect">
            <a:avLst/>
          </a:prstGeom>
        </p:spPr>
        <p:txBody>
          <a:bodyPr wrap="square">
            <a:spAutoFit/>
          </a:bodyPr>
          <a:lstStyle/>
          <a:p>
            <a:pPr>
              <a:buFont typeface="Arial" pitchFamily="34" charset="0"/>
              <a:buChar char="•"/>
            </a:pPr>
            <a:r>
              <a:rPr lang="en-US" dirty="0" smtClean="0"/>
              <a:t>  Local </a:t>
            </a:r>
            <a:r>
              <a:rPr lang="en-US" dirty="0"/>
              <a:t>expressions of each location</a:t>
            </a:r>
            <a:r>
              <a:rPr lang="en-US" dirty="0" smtClean="0"/>
              <a:t>.</a:t>
            </a:r>
          </a:p>
          <a:p>
            <a:pPr>
              <a:buFont typeface="Arial" pitchFamily="34" charset="0"/>
              <a:buChar char="•"/>
            </a:pPr>
            <a:endParaRPr lang="en-US" dirty="0" smtClean="0"/>
          </a:p>
          <a:p>
            <a:pPr>
              <a:buFont typeface="Arial" pitchFamily="34" charset="0"/>
              <a:buChar char="•"/>
            </a:pPr>
            <a:r>
              <a:rPr lang="en-US" dirty="0" smtClean="0"/>
              <a:t>  Bicycles </a:t>
            </a:r>
            <a:r>
              <a:rPr lang="en-US" dirty="0"/>
              <a:t>or scooters for efficient travel </a:t>
            </a:r>
            <a:r>
              <a:rPr lang="en-US" dirty="0" smtClean="0"/>
              <a:t>        between </a:t>
            </a:r>
            <a:r>
              <a:rPr lang="en-US" dirty="0"/>
              <a:t>meetings; dogs; lava lamps; </a:t>
            </a:r>
            <a:r>
              <a:rPr lang="en-US" dirty="0" smtClean="0"/>
              <a:t>          massage </a:t>
            </a:r>
            <a:r>
              <a:rPr lang="en-US" dirty="0"/>
              <a:t>chairs; large inflatable balls.</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b="6250"/>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0070C0"/>
                </a:solidFill>
              </a:rPr>
              <a:t>G</a:t>
            </a:r>
            <a:r>
              <a:rPr lang="en-US" sz="5400" dirty="0" smtClean="0">
                <a:solidFill>
                  <a:srgbClr val="FF0000"/>
                </a:solidFill>
              </a:rPr>
              <a:t>o</a:t>
            </a:r>
            <a:r>
              <a:rPr lang="en-US" sz="5400" dirty="0" smtClean="0">
                <a:solidFill>
                  <a:srgbClr val="FFFF00"/>
                </a:solidFill>
              </a:rPr>
              <a:t>o</a:t>
            </a:r>
            <a:r>
              <a:rPr lang="en-US" sz="5400" dirty="0" smtClean="0">
                <a:solidFill>
                  <a:srgbClr val="0070C0"/>
                </a:solidFill>
              </a:rPr>
              <a:t>g</a:t>
            </a:r>
            <a:r>
              <a:rPr lang="en-US" sz="5400" dirty="0" smtClean="0">
                <a:solidFill>
                  <a:srgbClr val="00B050"/>
                </a:solidFill>
              </a:rPr>
              <a:t>l</a:t>
            </a:r>
            <a:r>
              <a:rPr lang="en-US" sz="5400" dirty="0" smtClean="0">
                <a:solidFill>
                  <a:srgbClr val="FF0000"/>
                </a:solidFill>
              </a:rPr>
              <a:t>e </a:t>
            </a:r>
            <a:r>
              <a:rPr lang="en-US" sz="5400" dirty="0" smtClean="0"/>
              <a:t>Search Categories</a:t>
            </a:r>
            <a:endParaRPr lang="en-US" sz="5400" dirty="0"/>
          </a:p>
        </p:txBody>
      </p:sp>
      <p:sp>
        <p:nvSpPr>
          <p:cNvPr id="3" name="Content Placeholder 2"/>
          <p:cNvSpPr>
            <a:spLocks noGrp="1"/>
          </p:cNvSpPr>
          <p:nvPr>
            <p:ph idx="1"/>
          </p:nvPr>
        </p:nvSpPr>
        <p:spPr/>
        <p:txBody>
          <a:bodyPr>
            <a:normAutofit/>
          </a:bodyPr>
          <a:lstStyle/>
          <a:p>
            <a:r>
              <a:rPr lang="en-US" dirty="0" smtClean="0"/>
              <a:t>Web</a:t>
            </a:r>
          </a:p>
          <a:p>
            <a:r>
              <a:rPr lang="en-US" dirty="0" smtClean="0"/>
              <a:t>Images</a:t>
            </a:r>
          </a:p>
          <a:p>
            <a:r>
              <a:rPr lang="en-US" dirty="0" smtClean="0"/>
              <a:t>Videos</a:t>
            </a:r>
          </a:p>
          <a:p>
            <a:r>
              <a:rPr lang="en-US" dirty="0" smtClean="0"/>
              <a:t>Maps </a:t>
            </a:r>
          </a:p>
          <a:p>
            <a:r>
              <a:rPr lang="en-US" dirty="0" smtClean="0"/>
              <a:t>News – Provides top stories</a:t>
            </a:r>
          </a:p>
          <a:p>
            <a:r>
              <a:rPr lang="en-US" dirty="0" smtClean="0"/>
              <a:t>Shopping – Suggests most popular searches</a:t>
            </a:r>
          </a:p>
          <a:p>
            <a:r>
              <a:rPr lang="en-US" dirty="0" smtClean="0"/>
              <a:t>Gmail – The “Google approach to email”</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t="10000" b="7500"/>
          <a:stretch>
            <a:fillRect/>
          </a:stretch>
        </p:blipFill>
        <p:spPr bwMode="auto">
          <a:xfrm>
            <a:off x="1" y="0"/>
            <a:ext cx="9144000" cy="6766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rgbClr val="0070C0"/>
                </a:solidFill>
              </a:rPr>
              <a:t>G</a:t>
            </a:r>
            <a:r>
              <a:rPr lang="en-US" sz="5400" dirty="0" smtClean="0">
                <a:solidFill>
                  <a:srgbClr val="FF0000"/>
                </a:solidFill>
              </a:rPr>
              <a:t>o</a:t>
            </a:r>
            <a:r>
              <a:rPr lang="en-US" sz="5400" dirty="0" smtClean="0">
                <a:solidFill>
                  <a:srgbClr val="FFFF00"/>
                </a:solidFill>
              </a:rPr>
              <a:t>o</a:t>
            </a:r>
            <a:r>
              <a:rPr lang="en-US" sz="5400" dirty="0" smtClean="0">
                <a:solidFill>
                  <a:srgbClr val="0070C0"/>
                </a:solidFill>
              </a:rPr>
              <a:t>g</a:t>
            </a:r>
            <a:r>
              <a:rPr lang="en-US" sz="5400" dirty="0" smtClean="0">
                <a:solidFill>
                  <a:srgbClr val="00B050"/>
                </a:solidFill>
              </a:rPr>
              <a:t>l</a:t>
            </a:r>
            <a:r>
              <a:rPr lang="en-US" sz="5400" dirty="0" smtClean="0">
                <a:solidFill>
                  <a:srgbClr val="FF0000"/>
                </a:solidFill>
              </a:rPr>
              <a:t>e </a:t>
            </a:r>
            <a:r>
              <a:rPr lang="en-US" sz="5400" dirty="0" smtClean="0"/>
              <a:t>Apps!</a:t>
            </a:r>
            <a:endParaRPr lang="en-US" sz="5400" dirty="0"/>
          </a:p>
        </p:txBody>
      </p:sp>
      <p:sp>
        <p:nvSpPr>
          <p:cNvPr id="3" name="Content Placeholder 2"/>
          <p:cNvSpPr>
            <a:spLocks noGrp="1"/>
          </p:cNvSpPr>
          <p:nvPr>
            <p:ph idx="1"/>
          </p:nvPr>
        </p:nvSpPr>
        <p:spPr/>
        <p:txBody>
          <a:bodyPr>
            <a:normAutofit/>
          </a:bodyPr>
          <a:lstStyle/>
          <a:p>
            <a:r>
              <a:rPr lang="en-US" dirty="0" smtClean="0">
                <a:hlinkClick r:id="rId3"/>
              </a:rPr>
              <a:t>http://youtu.be/doHnLiAzQ5M</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More </a:t>
            </a:r>
            <a:r>
              <a:rPr lang="en-US" sz="5400" dirty="0" smtClean="0">
                <a:solidFill>
                  <a:srgbClr val="0070C0"/>
                </a:solidFill>
              </a:rPr>
              <a:t>G</a:t>
            </a:r>
            <a:r>
              <a:rPr lang="en-US" sz="5400" dirty="0" smtClean="0">
                <a:solidFill>
                  <a:srgbClr val="FF0000"/>
                </a:solidFill>
              </a:rPr>
              <a:t>o</a:t>
            </a:r>
            <a:r>
              <a:rPr lang="en-US" sz="5400" dirty="0" smtClean="0">
                <a:solidFill>
                  <a:srgbClr val="FFFF00"/>
                </a:solidFill>
              </a:rPr>
              <a:t>o</a:t>
            </a:r>
            <a:r>
              <a:rPr lang="en-US" sz="5400" dirty="0" smtClean="0">
                <a:solidFill>
                  <a:srgbClr val="0070C0"/>
                </a:solidFill>
              </a:rPr>
              <a:t>g</a:t>
            </a:r>
            <a:r>
              <a:rPr lang="en-US" sz="5400" dirty="0" smtClean="0">
                <a:solidFill>
                  <a:srgbClr val="00B050"/>
                </a:solidFill>
              </a:rPr>
              <a:t>l</a:t>
            </a:r>
            <a:r>
              <a:rPr lang="en-US" sz="5400" dirty="0" smtClean="0">
                <a:solidFill>
                  <a:srgbClr val="FF0000"/>
                </a:solidFill>
              </a:rPr>
              <a:t>e </a:t>
            </a:r>
            <a:r>
              <a:rPr lang="en-US" sz="5400" dirty="0" smtClean="0"/>
              <a:t>….?!</a:t>
            </a:r>
            <a:endParaRPr lang="en-US" sz="5400" dirty="0"/>
          </a:p>
        </p:txBody>
      </p:sp>
      <p:sp>
        <p:nvSpPr>
          <p:cNvPr id="3" name="Content Placeholder 2"/>
          <p:cNvSpPr>
            <a:spLocks noGrp="1"/>
          </p:cNvSpPr>
          <p:nvPr>
            <p:ph idx="1"/>
          </p:nvPr>
        </p:nvSpPr>
        <p:spPr/>
        <p:txBody>
          <a:bodyPr>
            <a:normAutofit fontScale="70000" lnSpcReduction="20000"/>
          </a:bodyPr>
          <a:lstStyle/>
          <a:p>
            <a:r>
              <a:rPr lang="en-US" dirty="0" smtClean="0"/>
              <a:t>Translate</a:t>
            </a:r>
          </a:p>
          <a:p>
            <a:r>
              <a:rPr lang="en-US" dirty="0" smtClean="0"/>
              <a:t>Books</a:t>
            </a:r>
          </a:p>
          <a:p>
            <a:r>
              <a:rPr lang="en-US" dirty="0" smtClean="0"/>
              <a:t>Finance</a:t>
            </a:r>
          </a:p>
          <a:p>
            <a:r>
              <a:rPr lang="en-US" dirty="0" smtClean="0"/>
              <a:t>Scholar</a:t>
            </a:r>
          </a:p>
          <a:p>
            <a:r>
              <a:rPr lang="en-US" dirty="0" smtClean="0"/>
              <a:t>Blogs</a:t>
            </a:r>
          </a:p>
          <a:p>
            <a:r>
              <a:rPr lang="en-US" dirty="0" smtClean="0"/>
              <a:t>YouTube</a:t>
            </a:r>
          </a:p>
          <a:p>
            <a:r>
              <a:rPr lang="en-US" dirty="0" smtClean="0"/>
              <a:t>Calendar</a:t>
            </a:r>
          </a:p>
          <a:p>
            <a:r>
              <a:rPr lang="en-US" dirty="0" smtClean="0"/>
              <a:t>Photos</a:t>
            </a:r>
          </a:p>
          <a:p>
            <a:r>
              <a:rPr lang="en-US" dirty="0" smtClean="0"/>
              <a:t>Documents</a:t>
            </a:r>
          </a:p>
          <a:p>
            <a:r>
              <a:rPr lang="en-US" dirty="0" smtClean="0"/>
              <a:t>Reader</a:t>
            </a:r>
          </a:p>
          <a:p>
            <a:r>
              <a:rPr lang="en-US" dirty="0" smtClean="0"/>
              <a:t>Sites</a:t>
            </a:r>
          </a:p>
          <a:p>
            <a:r>
              <a:rPr lang="en-US" dirty="0" smtClean="0"/>
              <a:t>Groups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2607</TotalTime>
  <Words>1025</Words>
  <Application>Microsoft Office PowerPoint</Application>
  <PresentationFormat>On-screen Show (4:3)</PresentationFormat>
  <Paragraphs>64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vt:lpstr>
      <vt:lpstr>Google In A Nutshell</vt:lpstr>
      <vt:lpstr>Googleplex</vt:lpstr>
      <vt:lpstr>Slide 4</vt:lpstr>
      <vt:lpstr>Google Search Categories</vt:lpstr>
      <vt:lpstr>Slide 6</vt:lpstr>
      <vt:lpstr>Google Apps!</vt:lpstr>
      <vt:lpstr>More Google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Owner</dc:creator>
  <cp:lastModifiedBy>Owner</cp:lastModifiedBy>
  <cp:revision>3</cp:revision>
  <dcterms:created xsi:type="dcterms:W3CDTF">2011-07-07T03:05:43Z</dcterms:created>
  <dcterms:modified xsi:type="dcterms:W3CDTF">2011-07-09T12:21:32Z</dcterms:modified>
</cp:coreProperties>
</file>